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69"/>
    <p:restoredTop sz="71948"/>
  </p:normalViewPr>
  <p:slideViewPr>
    <p:cSldViewPr snapToGrid="0" snapToObjects="1">
      <p:cViewPr varScale="1">
        <p:scale>
          <a:sx n="43" d="100"/>
          <a:sy n="43" d="100"/>
        </p:scale>
        <p:origin x="2008" y="208"/>
      </p:cViewPr>
      <p:guideLst/>
    </p:cSldViewPr>
  </p:slideViewPr>
  <p:notesTextViewPr>
    <p:cViewPr>
      <p:scale>
        <a:sx n="1" d="1"/>
        <a:sy n="1" d="1"/>
      </p:scale>
      <p:origin x="0" y="0"/>
    </p:cViewPr>
  </p:notesTextViewPr>
  <p:notesViewPr>
    <p:cSldViewPr snapToGrid="0" snapToObjects="1">
      <p:cViewPr varScale="1">
        <p:scale>
          <a:sx n="48" d="100"/>
          <a:sy n="48" d="100"/>
        </p:scale>
        <p:origin x="3208" y="20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6336F-487C-824D-8D7C-9ACFE8CA3E46}" type="datetimeFigureOut">
              <a:rPr lang="en-US" smtClean="0"/>
              <a:t>3/3/16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0D53E5-C19B-6747-BBD9-6D872C06B771}" type="slidenum">
              <a:rPr lang="en-US" smtClean="0"/>
              <a:t>‹#›</a:t>
            </a:fld>
            <a:endParaRPr lang="en-US"/>
          </a:p>
        </p:txBody>
      </p:sp>
    </p:spTree>
    <p:extLst>
      <p:ext uri="{BB962C8B-B14F-4D97-AF65-F5344CB8AC3E}">
        <p14:creationId xmlns:p14="http://schemas.microsoft.com/office/powerpoint/2010/main" val="165590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0D53E5-C19B-6747-BBD9-6D872C06B771}" type="slidenum">
              <a:rPr lang="en-US" smtClean="0"/>
              <a:t>1</a:t>
            </a:fld>
            <a:endParaRPr lang="en-US"/>
          </a:p>
        </p:txBody>
      </p:sp>
    </p:spTree>
    <p:extLst>
      <p:ext uri="{BB962C8B-B14F-4D97-AF65-F5344CB8AC3E}">
        <p14:creationId xmlns:p14="http://schemas.microsoft.com/office/powerpoint/2010/main" val="1055494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CHALLENGE</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Women from all cultures around the world experience the challenge of excessive workload. This stunts their physical, emotional, spiritual, social, relational and economic wellbeing. Issues such as lack of equal opportunity, political and economic transitions, strict social and cultural norms, and the slow process of change make progress difficult.</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Work capacity</a:t>
            </a:r>
            <a:r>
              <a:rPr lang="en-US" sz="1200" kern="1200" dirty="0" smtClean="0">
                <a:solidFill>
                  <a:schemeClr val="tx1"/>
                </a:solidFill>
                <a:effectLst/>
                <a:latin typeface="+mn-lt"/>
                <a:ea typeface="+mn-ea"/>
                <a:cs typeface="+mn-cs"/>
              </a:rPr>
              <a:t> - Although in some places men have begun to take on more household duties, women continue to bear most of the responsibility for family care. This often either limits their access to paid employment or confines them to part-time positions, which are generally not as well paid. (Global Wage Report 2014/2015)</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Work equality</a:t>
            </a:r>
            <a:r>
              <a:rPr lang="en-US" sz="1200" kern="1200" dirty="0" smtClean="0">
                <a:solidFill>
                  <a:schemeClr val="tx1"/>
                </a:solidFill>
                <a:effectLst/>
                <a:latin typeface="+mn-lt"/>
                <a:ea typeface="+mn-ea"/>
                <a:cs typeface="+mn-cs"/>
              </a:rPr>
              <a:t> - Two decades after the world’s largest gathering of women adopted a far-reaching agenda for advancing gender equality and women’s empowerment, women are only marginally better off with respect to equality at work. Shauna Olney, Chief of the Gender, Equality and Diversity Branch of the ILO [International Labor Organization] states:</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“The overriding conclusion 20 years on from Beijing is that despite marginal progress, we have years, even decades to go until women enjoy the same rights and benefits as men at work.”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0D53E5-C19B-6747-BBD9-6D872C06B771}" type="slidenum">
              <a:rPr lang="en-US" smtClean="0"/>
              <a:t>2</a:t>
            </a:fld>
            <a:endParaRPr lang="en-US"/>
          </a:p>
        </p:txBody>
      </p:sp>
    </p:spTree>
    <p:extLst>
      <p:ext uri="{BB962C8B-B14F-4D97-AF65-F5344CB8AC3E}">
        <p14:creationId xmlns:p14="http://schemas.microsoft.com/office/powerpoint/2010/main" val="2082950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1" kern="1200" dirty="0" smtClean="0">
                <a:solidFill>
                  <a:schemeClr val="tx1"/>
                </a:solidFill>
                <a:effectLst/>
                <a:latin typeface="+mn-lt"/>
                <a:ea typeface="+mn-ea"/>
                <a:cs typeface="+mn-cs"/>
              </a:rPr>
              <a:t>Discrimination – </a:t>
            </a:r>
            <a:r>
              <a:rPr lang="en-GB" sz="1200" kern="1200" dirty="0" smtClean="0">
                <a:solidFill>
                  <a:schemeClr val="tx1"/>
                </a:solidFill>
                <a:effectLst/>
                <a:latin typeface="+mn-lt"/>
                <a:ea typeface="+mn-ea"/>
                <a:cs typeface="+mn-cs"/>
              </a:rPr>
              <a:t>In a report on gender equality at work, the International </a:t>
            </a:r>
            <a:r>
              <a:rPr lang="en-GB" sz="1200" kern="1200" dirty="0" err="1" smtClean="0">
                <a:solidFill>
                  <a:schemeClr val="tx1"/>
                </a:solidFill>
                <a:effectLst/>
                <a:latin typeface="+mn-lt"/>
                <a:ea typeface="+mn-ea"/>
                <a:cs typeface="+mn-cs"/>
              </a:rPr>
              <a:t>Labor</a:t>
            </a:r>
            <a:r>
              <a:rPr lang="en-GB" sz="1200" kern="1200" dirty="0" smtClean="0">
                <a:solidFill>
                  <a:schemeClr val="tx1"/>
                </a:solidFill>
                <a:effectLst/>
                <a:latin typeface="+mn-lt"/>
                <a:ea typeface="+mn-ea"/>
                <a:cs typeface="+mn-cs"/>
              </a:rPr>
              <a:t> Organization said: “</a:t>
            </a:r>
            <a:r>
              <a:rPr lang="en-GB" sz="1200" i="1" kern="1200" dirty="0" smtClean="0">
                <a:solidFill>
                  <a:schemeClr val="tx1"/>
                </a:solidFill>
                <a:effectLst/>
                <a:latin typeface="+mn-lt"/>
                <a:ea typeface="+mn-ea"/>
                <a:cs typeface="+mn-cs"/>
              </a:rPr>
              <a:t>Women continue to experience widespread discrimination and inequality in the workplace. In most parts of the world, women are often in undervalued and low-paid jobs; lack access to education, training, recruitment; have limited bargaining and decision-making power; and still shoulder responsibility for most unpaid care work.” </a:t>
            </a:r>
            <a:r>
              <a:rPr lang="en-GB" sz="1200" kern="1200" dirty="0" smtClean="0">
                <a:solidFill>
                  <a:schemeClr val="tx1"/>
                </a:solidFill>
                <a:effectLst/>
                <a:latin typeface="+mn-lt"/>
                <a:ea typeface="+mn-ea"/>
                <a:cs typeface="+mn-cs"/>
              </a:rPr>
              <a:t>(International </a:t>
            </a:r>
            <a:r>
              <a:rPr lang="en-GB" sz="1200" kern="1200" dirty="0" err="1" smtClean="0">
                <a:solidFill>
                  <a:schemeClr val="tx1"/>
                </a:solidFill>
                <a:effectLst/>
                <a:latin typeface="+mn-lt"/>
                <a:ea typeface="+mn-ea"/>
                <a:cs typeface="+mn-cs"/>
              </a:rPr>
              <a:t>Labor</a:t>
            </a:r>
            <a:r>
              <a:rPr lang="en-GB" sz="1200" kern="1200" dirty="0" smtClean="0">
                <a:solidFill>
                  <a:schemeClr val="tx1"/>
                </a:solidFill>
                <a:effectLst/>
                <a:latin typeface="+mn-lt"/>
                <a:ea typeface="+mn-ea"/>
                <a:cs typeface="+mn-cs"/>
              </a:rPr>
              <a:t> Organization, Geneva, IOL News, March 2015)</a:t>
            </a:r>
          </a:p>
          <a:p>
            <a:endParaRPr lang="en-US" sz="1200" kern="1200" dirty="0" smtClean="0">
              <a:solidFill>
                <a:schemeClr val="tx1"/>
              </a:solidFill>
              <a:effectLst/>
              <a:latin typeface="+mn-lt"/>
              <a:ea typeface="+mn-ea"/>
              <a:cs typeface="+mn-cs"/>
            </a:endParaRPr>
          </a:p>
          <a:p>
            <a:r>
              <a:rPr lang="en-GB" sz="1200" b="1" i="1" kern="1200" dirty="0" smtClean="0">
                <a:solidFill>
                  <a:schemeClr val="tx1"/>
                </a:solidFill>
                <a:effectLst/>
                <a:latin typeface="+mn-lt"/>
                <a:ea typeface="+mn-ea"/>
                <a:cs typeface="+mn-cs"/>
              </a:rPr>
              <a:t>Negative Impact on Health and Family </a:t>
            </a:r>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“If the mother is deprived of the care and comforts she should have, if she is allowed to exhaust her strength through overwork or through anxiety and gloom, her children will be robbed of the vital force and of the mental elasticity and cheerful buoyancy they should inherit”</a:t>
            </a:r>
            <a:r>
              <a:rPr lang="en-GB" sz="1200" kern="1200" dirty="0" smtClean="0">
                <a:solidFill>
                  <a:schemeClr val="tx1"/>
                </a:solidFill>
                <a:effectLst/>
                <a:latin typeface="+mn-lt"/>
                <a:ea typeface="+mn-ea"/>
                <a:cs typeface="+mn-cs"/>
              </a:rPr>
              <a:t> (E. G. White, </a:t>
            </a:r>
            <a:r>
              <a:rPr lang="en-GB" sz="1200" i="1" kern="1200" dirty="0" smtClean="0">
                <a:solidFill>
                  <a:schemeClr val="tx1"/>
                </a:solidFill>
                <a:effectLst/>
                <a:latin typeface="+mn-lt"/>
                <a:ea typeface="+mn-ea"/>
                <a:cs typeface="+mn-cs"/>
              </a:rPr>
              <a:t>Ministry of Healing,</a:t>
            </a:r>
            <a:r>
              <a:rPr lang="en-GB" sz="1200" kern="1200" dirty="0" smtClean="0">
                <a:solidFill>
                  <a:schemeClr val="tx1"/>
                </a:solidFill>
                <a:effectLst/>
                <a:latin typeface="+mn-lt"/>
                <a:ea typeface="+mn-ea"/>
                <a:cs typeface="+mn-cs"/>
              </a:rPr>
              <a:t> p. 375).</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These challenges diminish the time women spend in enriching their spiritual lives through Bible study, prayer, and devotional time with God.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0D53E5-C19B-6747-BBD9-6D872C06B771}" type="slidenum">
              <a:rPr lang="en-US" smtClean="0"/>
              <a:t>3</a:t>
            </a:fld>
            <a:endParaRPr lang="en-US"/>
          </a:p>
        </p:txBody>
      </p:sp>
    </p:spTree>
    <p:extLst>
      <p:ext uri="{BB962C8B-B14F-4D97-AF65-F5344CB8AC3E}">
        <p14:creationId xmlns:p14="http://schemas.microsoft.com/office/powerpoint/2010/main" val="915715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GOD’S REQUEST</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“My brethren and sisters, in your ministry come close to the people. Uplift those who are cast down…. Work in a way that will cause hope to spring up in the place of despair” </a:t>
            </a:r>
            <a:r>
              <a:rPr lang="en-GB" sz="1200" kern="1200" dirty="0" smtClean="0">
                <a:solidFill>
                  <a:schemeClr val="tx1"/>
                </a:solidFill>
                <a:effectLst/>
                <a:latin typeface="+mn-lt"/>
                <a:ea typeface="+mn-ea"/>
                <a:cs typeface="+mn-cs"/>
              </a:rPr>
              <a:t>(E. G. White,</a:t>
            </a:r>
            <a:r>
              <a:rPr lang="en-GB" sz="1200" i="1" kern="1200" dirty="0" smtClean="0">
                <a:solidFill>
                  <a:schemeClr val="tx1"/>
                </a:solidFill>
                <a:effectLst/>
                <a:latin typeface="+mn-lt"/>
                <a:ea typeface="+mn-ea"/>
                <a:cs typeface="+mn-cs"/>
              </a:rPr>
              <a:t> Testimonies for the Church</a:t>
            </a:r>
            <a:r>
              <a:rPr lang="en-GB" sz="1200" kern="1200" dirty="0" smtClean="0">
                <a:solidFill>
                  <a:schemeClr val="tx1"/>
                </a:solidFill>
                <a:effectLst/>
                <a:latin typeface="+mn-lt"/>
                <a:ea typeface="+mn-ea"/>
                <a:cs typeface="+mn-cs"/>
              </a:rPr>
              <a:t>. Vol. 7, p. 246).</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0D53E5-C19B-6747-BBD9-6D872C06B771}" type="slidenum">
              <a:rPr lang="en-US" smtClean="0"/>
              <a:t>4</a:t>
            </a:fld>
            <a:endParaRPr lang="en-US"/>
          </a:p>
        </p:txBody>
      </p:sp>
    </p:spTree>
    <p:extLst>
      <p:ext uri="{BB962C8B-B14F-4D97-AF65-F5344CB8AC3E}">
        <p14:creationId xmlns:p14="http://schemas.microsoft.com/office/powerpoint/2010/main" val="628855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OUR RESPONSE</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“Let each of you look not only to his own interests, but also to the interests of others” (</a:t>
            </a:r>
            <a:r>
              <a:rPr lang="en-US" sz="1200" b="1" kern="1200" dirty="0" smtClean="0">
                <a:solidFill>
                  <a:schemeClr val="tx1"/>
                </a:solidFill>
                <a:effectLst/>
                <a:latin typeface="+mn-lt"/>
                <a:ea typeface="+mn-ea"/>
                <a:cs typeface="+mn-cs"/>
              </a:rPr>
              <a:t>Philippians 2:4).</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A0D53E5-C19B-6747-BBD9-6D872C06B771}" type="slidenum">
              <a:rPr lang="en-US" smtClean="0"/>
              <a:t>5</a:t>
            </a:fld>
            <a:endParaRPr lang="en-US"/>
          </a:p>
        </p:txBody>
      </p:sp>
    </p:spTree>
    <p:extLst>
      <p:ext uri="{BB962C8B-B14F-4D97-AF65-F5344CB8AC3E}">
        <p14:creationId xmlns:p14="http://schemas.microsoft.com/office/powerpoint/2010/main" val="1966669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Prayer of commitment</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Dear God, Thank You for Your love for us. Help us to reflect this love to others as we reach out in practical ways to “bear one another’s burdens” as Galatians 6:2 instructs us. We are grateful for the invitation of Your son Jesus who tells us, “</a:t>
            </a:r>
            <a:r>
              <a:rPr lang="en-GB" sz="1200" kern="1200" dirty="0" smtClean="0">
                <a:solidFill>
                  <a:schemeClr val="tx1"/>
                </a:solidFill>
                <a:effectLst/>
                <a:latin typeface="+mn-lt"/>
                <a:ea typeface="+mn-ea"/>
                <a:cs typeface="+mn-cs"/>
              </a:rPr>
              <a:t>Come to Me, all you who </a:t>
            </a:r>
            <a:r>
              <a:rPr lang="en-GB" sz="1200" kern="1200" dirty="0" err="1" smtClean="0">
                <a:solidFill>
                  <a:schemeClr val="tx1"/>
                </a:solidFill>
                <a:effectLst/>
                <a:latin typeface="+mn-lt"/>
                <a:ea typeface="+mn-ea"/>
                <a:cs typeface="+mn-cs"/>
              </a:rPr>
              <a:t>labor</a:t>
            </a:r>
            <a:r>
              <a:rPr lang="en-GB" sz="1200" kern="1200" dirty="0" smtClean="0">
                <a:solidFill>
                  <a:schemeClr val="tx1"/>
                </a:solidFill>
                <a:effectLst/>
                <a:latin typeface="+mn-lt"/>
                <a:ea typeface="+mn-ea"/>
                <a:cs typeface="+mn-cs"/>
              </a:rPr>
              <a:t> and are heavy laden, and I will give you rest.” Amen.</a:t>
            </a:r>
            <a:r>
              <a:rPr lang="en-US" sz="1200" b="1" i="1" kern="1200" dirty="0" smtClean="0">
                <a:solidFill>
                  <a:schemeClr val="tx1"/>
                </a:solidFill>
                <a:effectLst/>
                <a:latin typeface="+mn-lt"/>
                <a:ea typeface="+mn-ea"/>
                <a:cs typeface="+mn-cs"/>
              </a:rPr>
              <a:t/>
            </a:r>
            <a:br>
              <a:rPr lang="en-US" sz="1200" b="1" i="1"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A0D53E5-C19B-6747-BBD9-6D872C06B771}" type="slidenum">
              <a:rPr lang="en-US" smtClean="0"/>
              <a:t>6</a:t>
            </a:fld>
            <a:endParaRPr lang="en-US"/>
          </a:p>
        </p:txBody>
      </p:sp>
    </p:spTree>
    <p:extLst>
      <p:ext uri="{BB962C8B-B14F-4D97-AF65-F5344CB8AC3E}">
        <p14:creationId xmlns:p14="http://schemas.microsoft.com/office/powerpoint/2010/main" val="1355277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HOW TO BEGIN</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Prior to commencing any interventions or projects to relieve women’s workloads, ensure you do adequate research, including consulting with women to ascertain their most urgent needs. </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Where appropriate, work with local advocacy groups that may be able to offer additional advice, expertise, and assistance.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In promoting this form of outreach, alert women in the church and community of the diverse opportunities for service in this ministry.</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Organize a prayer team to pray for this ministry and the activities you will undertake.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Undertake a survey to review the main needs of women in the church and community, and to engage the help of external agencies that specialize in this area of work.</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Share this information with your local church board and membership to gain their support and assistance.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Prioritize your plans and programs according to the most urgent needs identified in the survey.</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Form a project team, elect a coordinator, and delegate duties for each individual.</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Work with your church pastor and other church departments, such as community services, deacons and deaconesses, and Children, Family, Health, and Women’s Ministries.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0D53E5-C19B-6747-BBD9-6D872C06B771}" type="slidenum">
              <a:rPr lang="en-US" smtClean="0"/>
              <a:t>7</a:t>
            </a:fld>
            <a:endParaRPr lang="en-US"/>
          </a:p>
        </p:txBody>
      </p:sp>
    </p:spTree>
    <p:extLst>
      <p:ext uri="{BB962C8B-B14F-4D97-AF65-F5344CB8AC3E}">
        <p14:creationId xmlns:p14="http://schemas.microsoft.com/office/powerpoint/2010/main" val="2011544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BENEFITS</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 good work-life balance enhances the </a:t>
            </a:r>
            <a:r>
              <a:rPr lang="en-GB" sz="1200" kern="1200" dirty="0" err="1" smtClean="0">
                <a:solidFill>
                  <a:schemeClr val="tx1"/>
                </a:solidFill>
                <a:effectLst/>
                <a:latin typeface="+mn-lt"/>
                <a:ea typeface="+mn-ea"/>
                <a:cs typeface="+mn-cs"/>
              </a:rPr>
              <a:t>wholistic</a:t>
            </a:r>
            <a:r>
              <a:rPr lang="en-GB" sz="1200" kern="1200" dirty="0" smtClean="0">
                <a:solidFill>
                  <a:schemeClr val="tx1"/>
                </a:solidFill>
                <a:effectLst/>
                <a:latin typeface="+mn-lt"/>
                <a:ea typeface="+mn-ea"/>
                <a:cs typeface="+mn-cs"/>
              </a:rPr>
              <a:t> well being of women and enables them to be more productive in every aspect of their lives.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0D53E5-C19B-6747-BBD9-6D872C06B771}" type="slidenum">
              <a:rPr lang="en-US" smtClean="0"/>
              <a:t>8</a:t>
            </a:fld>
            <a:endParaRPr lang="en-US"/>
          </a:p>
        </p:txBody>
      </p:sp>
    </p:spTree>
    <p:extLst>
      <p:ext uri="{BB962C8B-B14F-4D97-AF65-F5344CB8AC3E}">
        <p14:creationId xmlns:p14="http://schemas.microsoft.com/office/powerpoint/2010/main" val="550869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MINISTRY RESOURCES</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Organize and offer support-related events, programmes, educational seminars and resources such as:</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i="1" kern="1200" dirty="0" smtClean="0">
                <a:solidFill>
                  <a:schemeClr val="tx1"/>
                </a:solidFill>
                <a:effectLst/>
                <a:latin typeface="+mn-lt"/>
                <a:ea typeface="+mn-ea"/>
                <a:cs typeface="+mn-cs"/>
              </a:rPr>
              <a:t>Bible studies for Busy Women</a:t>
            </a:r>
            <a:r>
              <a:rPr lang="en-GB" sz="1200" kern="1200" dirty="0" smtClean="0">
                <a:solidFill>
                  <a:schemeClr val="tx1"/>
                </a:solidFill>
                <a:effectLst/>
                <a:latin typeface="+mn-lt"/>
                <a:ea typeface="+mn-ea"/>
                <a:cs typeface="+mn-cs"/>
              </a:rPr>
              <a:t> (GC Women’s Ministries resource)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Child care facilities for mothers to enable them to attend seminars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“Day of Rest” – a special meeting for mothers while a team takes care of their children</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Emotional resilience workshops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Health seminars on coping with fatigue, looking after yourself, and wellness tips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Life-balance seminars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Seminars for working mothers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Seminars on how to meet your own needs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Seminars on how to simplify and organize household tasks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Seminars on self-esteem, building confidence, and overcoming feelings of guilt</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Stress management and relaxation classes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0D53E5-C19B-6747-BBD9-6D872C06B771}" type="slidenum">
              <a:rPr lang="en-US" smtClean="0"/>
              <a:t>9</a:t>
            </a:fld>
            <a:endParaRPr lang="en-US"/>
          </a:p>
        </p:txBody>
      </p:sp>
    </p:spTree>
    <p:extLst>
      <p:ext uri="{BB962C8B-B14F-4D97-AF65-F5344CB8AC3E}">
        <p14:creationId xmlns:p14="http://schemas.microsoft.com/office/powerpoint/2010/main" val="756107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C4E5B5-A4A8-3A4D-B058-FE3C6CC570E7}"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BA7A9-5252-5440-931F-8BA53569F007}" type="slidenum">
              <a:rPr lang="en-US" smtClean="0"/>
              <a:t>‹#›</a:t>
            </a:fld>
            <a:endParaRPr lang="en-US"/>
          </a:p>
        </p:txBody>
      </p:sp>
    </p:spTree>
    <p:extLst>
      <p:ext uri="{BB962C8B-B14F-4D97-AF65-F5344CB8AC3E}">
        <p14:creationId xmlns:p14="http://schemas.microsoft.com/office/powerpoint/2010/main" val="1043517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C4E5B5-A4A8-3A4D-B058-FE3C6CC570E7}"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BA7A9-5252-5440-931F-8BA53569F007}" type="slidenum">
              <a:rPr lang="en-US" smtClean="0"/>
              <a:t>‹#›</a:t>
            </a:fld>
            <a:endParaRPr lang="en-US"/>
          </a:p>
        </p:txBody>
      </p:sp>
    </p:spTree>
    <p:extLst>
      <p:ext uri="{BB962C8B-B14F-4D97-AF65-F5344CB8AC3E}">
        <p14:creationId xmlns:p14="http://schemas.microsoft.com/office/powerpoint/2010/main" val="43368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C4E5B5-A4A8-3A4D-B058-FE3C6CC570E7}"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BA7A9-5252-5440-931F-8BA53569F007}" type="slidenum">
              <a:rPr lang="en-US" smtClean="0"/>
              <a:t>‹#›</a:t>
            </a:fld>
            <a:endParaRPr lang="en-US"/>
          </a:p>
        </p:txBody>
      </p:sp>
    </p:spTree>
    <p:extLst>
      <p:ext uri="{BB962C8B-B14F-4D97-AF65-F5344CB8AC3E}">
        <p14:creationId xmlns:p14="http://schemas.microsoft.com/office/powerpoint/2010/main" val="32296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C4E5B5-A4A8-3A4D-B058-FE3C6CC570E7}"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BA7A9-5252-5440-931F-8BA53569F007}" type="slidenum">
              <a:rPr lang="en-US" smtClean="0"/>
              <a:t>‹#›</a:t>
            </a:fld>
            <a:endParaRPr lang="en-US"/>
          </a:p>
        </p:txBody>
      </p:sp>
    </p:spTree>
    <p:extLst>
      <p:ext uri="{BB962C8B-B14F-4D97-AF65-F5344CB8AC3E}">
        <p14:creationId xmlns:p14="http://schemas.microsoft.com/office/powerpoint/2010/main" val="2042757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C4E5B5-A4A8-3A4D-B058-FE3C6CC570E7}"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BA7A9-5252-5440-931F-8BA53569F007}" type="slidenum">
              <a:rPr lang="en-US" smtClean="0"/>
              <a:t>‹#›</a:t>
            </a:fld>
            <a:endParaRPr lang="en-US"/>
          </a:p>
        </p:txBody>
      </p:sp>
    </p:spTree>
    <p:extLst>
      <p:ext uri="{BB962C8B-B14F-4D97-AF65-F5344CB8AC3E}">
        <p14:creationId xmlns:p14="http://schemas.microsoft.com/office/powerpoint/2010/main" val="806994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C4E5B5-A4A8-3A4D-B058-FE3C6CC570E7}"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BA7A9-5252-5440-931F-8BA53569F007}" type="slidenum">
              <a:rPr lang="en-US" smtClean="0"/>
              <a:t>‹#›</a:t>
            </a:fld>
            <a:endParaRPr lang="en-US"/>
          </a:p>
        </p:txBody>
      </p:sp>
    </p:spTree>
    <p:extLst>
      <p:ext uri="{BB962C8B-B14F-4D97-AF65-F5344CB8AC3E}">
        <p14:creationId xmlns:p14="http://schemas.microsoft.com/office/powerpoint/2010/main" val="179328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C4E5B5-A4A8-3A4D-B058-FE3C6CC570E7}" type="datetimeFigureOut">
              <a:rPr lang="en-US" smtClean="0"/>
              <a:t>3/3/16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BA7A9-5252-5440-931F-8BA53569F007}" type="slidenum">
              <a:rPr lang="en-US" smtClean="0"/>
              <a:t>‹#›</a:t>
            </a:fld>
            <a:endParaRPr lang="en-US"/>
          </a:p>
        </p:txBody>
      </p:sp>
    </p:spTree>
    <p:extLst>
      <p:ext uri="{BB962C8B-B14F-4D97-AF65-F5344CB8AC3E}">
        <p14:creationId xmlns:p14="http://schemas.microsoft.com/office/powerpoint/2010/main" val="1874953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C4E5B5-A4A8-3A4D-B058-FE3C6CC570E7}" type="datetimeFigureOut">
              <a:rPr lang="en-US" smtClean="0"/>
              <a:t>3/3/16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BA7A9-5252-5440-931F-8BA53569F007}" type="slidenum">
              <a:rPr lang="en-US" smtClean="0"/>
              <a:t>‹#›</a:t>
            </a:fld>
            <a:endParaRPr lang="en-US"/>
          </a:p>
        </p:txBody>
      </p:sp>
    </p:spTree>
    <p:extLst>
      <p:ext uri="{BB962C8B-B14F-4D97-AF65-F5344CB8AC3E}">
        <p14:creationId xmlns:p14="http://schemas.microsoft.com/office/powerpoint/2010/main" val="1744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4E5B5-A4A8-3A4D-B058-FE3C6CC570E7}" type="datetimeFigureOut">
              <a:rPr lang="en-US" smtClean="0"/>
              <a:t>3/3/16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BA7A9-5252-5440-931F-8BA53569F007}" type="slidenum">
              <a:rPr lang="en-US" smtClean="0"/>
              <a:t>‹#›</a:t>
            </a:fld>
            <a:endParaRPr lang="en-US"/>
          </a:p>
        </p:txBody>
      </p:sp>
    </p:spTree>
    <p:extLst>
      <p:ext uri="{BB962C8B-B14F-4D97-AF65-F5344CB8AC3E}">
        <p14:creationId xmlns:p14="http://schemas.microsoft.com/office/powerpoint/2010/main" val="755519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4E5B5-A4A8-3A4D-B058-FE3C6CC570E7}"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BA7A9-5252-5440-931F-8BA53569F007}" type="slidenum">
              <a:rPr lang="en-US" smtClean="0"/>
              <a:t>‹#›</a:t>
            </a:fld>
            <a:endParaRPr lang="en-US"/>
          </a:p>
        </p:txBody>
      </p:sp>
    </p:spTree>
    <p:extLst>
      <p:ext uri="{BB962C8B-B14F-4D97-AF65-F5344CB8AC3E}">
        <p14:creationId xmlns:p14="http://schemas.microsoft.com/office/powerpoint/2010/main" val="2093604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4E5B5-A4A8-3A4D-B058-FE3C6CC570E7}"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BA7A9-5252-5440-931F-8BA53569F007}" type="slidenum">
              <a:rPr lang="en-US" smtClean="0"/>
              <a:t>‹#›</a:t>
            </a:fld>
            <a:endParaRPr lang="en-US"/>
          </a:p>
        </p:txBody>
      </p:sp>
    </p:spTree>
    <p:extLst>
      <p:ext uri="{BB962C8B-B14F-4D97-AF65-F5344CB8AC3E}">
        <p14:creationId xmlns:p14="http://schemas.microsoft.com/office/powerpoint/2010/main" val="6916619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4E5B5-A4A8-3A4D-B058-FE3C6CC570E7}" type="datetimeFigureOut">
              <a:rPr lang="en-US" smtClean="0"/>
              <a:t>3/3/16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BA7A9-5252-5440-931F-8BA53569F007}" type="slidenum">
              <a:rPr lang="en-US" smtClean="0"/>
              <a:t>‹#›</a:t>
            </a:fld>
            <a:endParaRPr lang="en-US"/>
          </a:p>
        </p:txBody>
      </p:sp>
    </p:spTree>
    <p:extLst>
      <p:ext uri="{BB962C8B-B14F-4D97-AF65-F5344CB8AC3E}">
        <p14:creationId xmlns:p14="http://schemas.microsoft.com/office/powerpoint/2010/main" val="1125104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5120640" y="1488123"/>
            <a:ext cx="3794760" cy="2387600"/>
          </a:xfrm>
        </p:spPr>
        <p:txBody>
          <a:bodyPr>
            <a:normAutofit/>
          </a:bodyPr>
          <a:lstStyle/>
          <a:p>
            <a:r>
              <a:rPr lang="en-GB" sz="5400" b="1" dirty="0">
                <a:solidFill>
                  <a:schemeClr val="bg1"/>
                </a:solidFill>
              </a:rPr>
              <a:t>WOMAN’S WORKLOAD </a:t>
            </a:r>
            <a:endParaRPr lang="en-US" sz="5400" dirty="0">
              <a:solidFill>
                <a:schemeClr val="bg1"/>
              </a:solidFill>
            </a:endParaRPr>
          </a:p>
        </p:txBody>
      </p:sp>
      <p:sp>
        <p:nvSpPr>
          <p:cNvPr id="3" name="Subtitle 2"/>
          <p:cNvSpPr>
            <a:spLocks noGrp="1"/>
          </p:cNvSpPr>
          <p:nvPr>
            <p:ph type="subTitle" idx="1"/>
          </p:nvPr>
        </p:nvSpPr>
        <p:spPr>
          <a:xfrm>
            <a:off x="1844040" y="5217478"/>
            <a:ext cx="3764280" cy="1655762"/>
          </a:xfrm>
        </p:spPr>
        <p:txBody>
          <a:bodyPr>
            <a:normAutofit/>
          </a:bodyPr>
          <a:lstStyle/>
          <a:p>
            <a:pPr>
              <a:lnSpc>
                <a:spcPct val="100000"/>
              </a:lnSpc>
            </a:pPr>
            <a:r>
              <a:rPr lang="en-GB" dirty="0">
                <a:solidFill>
                  <a:schemeClr val="bg1"/>
                </a:solidFill>
              </a:rPr>
              <a:t>Women from all cultures around </a:t>
            </a:r>
            <a:r>
              <a:rPr lang="en-GB">
                <a:solidFill>
                  <a:schemeClr val="bg1"/>
                </a:solidFill>
              </a:rPr>
              <a:t>the </a:t>
            </a:r>
            <a:r>
              <a:rPr lang="en-GB" smtClean="0">
                <a:solidFill>
                  <a:schemeClr val="bg1"/>
                </a:solidFill>
              </a:rPr>
              <a:t>world experience </a:t>
            </a:r>
            <a:r>
              <a:rPr lang="en-GB" dirty="0">
                <a:solidFill>
                  <a:schemeClr val="bg1"/>
                </a:solidFill>
              </a:rPr>
              <a:t>the challenge of excessive workload.</a:t>
            </a:r>
            <a:endParaRPr lang="en-US" dirty="0">
              <a:solidFill>
                <a:schemeClr val="bg1"/>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83880" y="6076696"/>
            <a:ext cx="914401" cy="769873"/>
          </a:xfrm>
          <a:prstGeom prst="rect">
            <a:avLst/>
          </a:prstGeom>
        </p:spPr>
      </p:pic>
    </p:spTree>
    <p:extLst>
      <p:ext uri="{BB962C8B-B14F-4D97-AF65-F5344CB8AC3E}">
        <p14:creationId xmlns:p14="http://schemas.microsoft.com/office/powerpoint/2010/main" val="109655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019955"/>
          </a:xfrm>
          <a:prstGeom prst="rect">
            <a:avLst/>
          </a:prstGeom>
        </p:spPr>
      </p:pic>
      <p:sp>
        <p:nvSpPr>
          <p:cNvPr id="2" name="Title 1"/>
          <p:cNvSpPr>
            <a:spLocks noGrp="1"/>
          </p:cNvSpPr>
          <p:nvPr>
            <p:ph type="title"/>
          </p:nvPr>
        </p:nvSpPr>
        <p:spPr>
          <a:xfrm>
            <a:off x="3627120" y="1279526"/>
            <a:ext cx="4400550" cy="1325563"/>
          </a:xfrm>
        </p:spPr>
        <p:txBody>
          <a:bodyPr/>
          <a:lstStyle/>
          <a:p>
            <a:r>
              <a:rPr lang="en-GB" b="1" dirty="0">
                <a:solidFill>
                  <a:schemeClr val="bg1"/>
                </a:solidFill>
                <a:latin typeface="+mn-lt"/>
              </a:rPr>
              <a:t>THE CHALLENGE</a:t>
            </a:r>
          </a:p>
        </p:txBody>
      </p:sp>
      <p:sp>
        <p:nvSpPr>
          <p:cNvPr id="3" name="Content Placeholder 2"/>
          <p:cNvSpPr>
            <a:spLocks noGrp="1"/>
          </p:cNvSpPr>
          <p:nvPr>
            <p:ph idx="1"/>
          </p:nvPr>
        </p:nvSpPr>
        <p:spPr>
          <a:xfrm>
            <a:off x="628650" y="2861945"/>
            <a:ext cx="7886700" cy="2807335"/>
          </a:xfrm>
        </p:spPr>
        <p:txBody>
          <a:bodyPr>
            <a:noAutofit/>
          </a:bodyPr>
          <a:lstStyle/>
          <a:p>
            <a:pPr marL="0" indent="0" algn="ctr">
              <a:buNone/>
            </a:pPr>
            <a:r>
              <a:rPr lang="en-GB" sz="3200" b="1" dirty="0">
                <a:solidFill>
                  <a:srgbClr val="002060"/>
                </a:solidFill>
              </a:rPr>
              <a:t>Women from all cultures around the world experience the challenge of excessive workload. </a:t>
            </a:r>
            <a:endParaRPr lang="en-GB" sz="3200" b="1" dirty="0" smtClean="0">
              <a:solidFill>
                <a:srgbClr val="002060"/>
              </a:solidFill>
            </a:endParaRPr>
          </a:p>
          <a:p>
            <a:pPr marL="0" indent="0" algn="ctr">
              <a:buNone/>
            </a:pPr>
            <a:endParaRPr lang="en-GB" sz="900" b="1" dirty="0">
              <a:solidFill>
                <a:srgbClr val="002060"/>
              </a:solidFill>
            </a:endParaRPr>
          </a:p>
          <a:p>
            <a:pPr algn="ctr"/>
            <a:r>
              <a:rPr lang="en-US" sz="3200" i="1" dirty="0"/>
              <a:t>Work capacity</a:t>
            </a:r>
            <a:r>
              <a:rPr lang="en-US" sz="3200" dirty="0"/>
              <a:t> </a:t>
            </a:r>
            <a:endParaRPr lang="en-US" sz="3200" dirty="0" smtClean="0"/>
          </a:p>
          <a:p>
            <a:pPr algn="ctr"/>
            <a:r>
              <a:rPr lang="en-US" sz="3200" i="1" dirty="0"/>
              <a:t>Work equality</a:t>
            </a:r>
            <a:r>
              <a:rPr lang="en-US" sz="3200" dirty="0"/>
              <a:t> </a:t>
            </a:r>
            <a:endParaRPr lang="en-GB" sz="3200" dirty="0"/>
          </a:p>
        </p:txBody>
      </p:sp>
    </p:spTree>
    <p:extLst>
      <p:ext uri="{BB962C8B-B14F-4D97-AF65-F5344CB8AC3E}">
        <p14:creationId xmlns:p14="http://schemas.microsoft.com/office/powerpoint/2010/main" val="27200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770505"/>
            <a:ext cx="7886700" cy="3173095"/>
          </a:xfrm>
        </p:spPr>
        <p:txBody>
          <a:bodyPr/>
          <a:lstStyle/>
          <a:p>
            <a:pPr>
              <a:lnSpc>
                <a:spcPct val="100000"/>
              </a:lnSpc>
            </a:pPr>
            <a:r>
              <a:rPr lang="en-GB" b="1" dirty="0"/>
              <a:t>Discrimination – </a:t>
            </a:r>
            <a:r>
              <a:rPr lang="en-GB" dirty="0"/>
              <a:t>In a report on gender equality at work, the International </a:t>
            </a:r>
            <a:r>
              <a:rPr lang="en-GB" dirty="0" err="1"/>
              <a:t>Labor</a:t>
            </a:r>
            <a:r>
              <a:rPr lang="en-GB" dirty="0"/>
              <a:t> Organization said: “Women continue to experience widespread discrimination and inequality in the </a:t>
            </a:r>
            <a:r>
              <a:rPr lang="en-GB" dirty="0" smtClean="0"/>
              <a:t>workplace</a:t>
            </a:r>
          </a:p>
          <a:p>
            <a:pPr>
              <a:lnSpc>
                <a:spcPct val="100000"/>
              </a:lnSpc>
            </a:pPr>
            <a:r>
              <a:rPr lang="en-GB" b="1" dirty="0"/>
              <a:t>Negative Impact on Health and Family </a:t>
            </a:r>
            <a:endParaRPr lang="en-US" dirty="0"/>
          </a:p>
          <a:p>
            <a:pPr>
              <a:lnSpc>
                <a:spcPct val="100000"/>
              </a:lnSpc>
            </a:pPr>
            <a:endParaRPr lang="en-US" dirty="0"/>
          </a:p>
        </p:txBody>
      </p:sp>
    </p:spTree>
    <p:extLst>
      <p:ext uri="{BB962C8B-B14F-4D97-AF65-F5344CB8AC3E}">
        <p14:creationId xmlns:p14="http://schemas.microsoft.com/office/powerpoint/2010/main" val="888901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019955"/>
          </a:xfrm>
          <a:prstGeom prst="rect">
            <a:avLst/>
          </a:prstGeom>
        </p:spPr>
      </p:pic>
      <p:sp>
        <p:nvSpPr>
          <p:cNvPr id="2" name="Title 1"/>
          <p:cNvSpPr>
            <a:spLocks noGrp="1"/>
          </p:cNvSpPr>
          <p:nvPr>
            <p:ph type="title"/>
          </p:nvPr>
        </p:nvSpPr>
        <p:spPr>
          <a:xfrm>
            <a:off x="3840480" y="1188086"/>
            <a:ext cx="4339590" cy="1325563"/>
          </a:xfrm>
        </p:spPr>
        <p:txBody>
          <a:bodyPr/>
          <a:lstStyle/>
          <a:p>
            <a:r>
              <a:rPr lang="en-GB" b="1" dirty="0">
                <a:solidFill>
                  <a:schemeClr val="bg1"/>
                </a:solidFill>
                <a:latin typeface="+mn-lt"/>
              </a:rPr>
              <a:t>GOD’S REQUEST</a:t>
            </a:r>
            <a:endParaRPr lang="en-US" b="1" dirty="0">
              <a:solidFill>
                <a:schemeClr val="bg1"/>
              </a:solidFill>
              <a:latin typeface="+mn-lt"/>
            </a:endParaRPr>
          </a:p>
        </p:txBody>
      </p:sp>
      <p:sp>
        <p:nvSpPr>
          <p:cNvPr id="3" name="Content Placeholder 2"/>
          <p:cNvSpPr>
            <a:spLocks noGrp="1"/>
          </p:cNvSpPr>
          <p:nvPr>
            <p:ph idx="1"/>
          </p:nvPr>
        </p:nvSpPr>
        <p:spPr>
          <a:xfrm>
            <a:off x="628650" y="2922905"/>
            <a:ext cx="7886700" cy="2746375"/>
          </a:xfrm>
        </p:spPr>
        <p:txBody>
          <a:bodyPr>
            <a:normAutofit/>
          </a:bodyPr>
          <a:lstStyle/>
          <a:p>
            <a:pPr marL="0" indent="0" algn="ctr">
              <a:lnSpc>
                <a:spcPct val="100000"/>
              </a:lnSpc>
              <a:buNone/>
            </a:pPr>
            <a:r>
              <a:rPr lang="en-GB" i="1" dirty="0">
                <a:solidFill>
                  <a:srgbClr val="002060"/>
                </a:solidFill>
              </a:rPr>
              <a:t>My brethren and sisters, in your ministry come close to the people. Uplift those who are cast down…. Work in a way that will cause hope to spring up in the place of despair” </a:t>
            </a:r>
            <a:endParaRPr lang="en-GB" i="1" dirty="0" smtClean="0">
              <a:solidFill>
                <a:srgbClr val="002060"/>
              </a:solidFill>
            </a:endParaRPr>
          </a:p>
          <a:p>
            <a:pPr marL="0" indent="0" algn="ctr">
              <a:lnSpc>
                <a:spcPct val="100000"/>
              </a:lnSpc>
              <a:buNone/>
            </a:pPr>
            <a:r>
              <a:rPr lang="en-GB" sz="2400" dirty="0" smtClean="0"/>
              <a:t>(</a:t>
            </a:r>
            <a:r>
              <a:rPr lang="en-GB" sz="2400" dirty="0"/>
              <a:t>E. G. White,</a:t>
            </a:r>
            <a:r>
              <a:rPr lang="en-GB" sz="2400" i="1" dirty="0"/>
              <a:t> Testimonies for the Church</a:t>
            </a:r>
            <a:r>
              <a:rPr lang="en-GB" sz="2400" dirty="0"/>
              <a:t>. Vol. 7, p. 246).</a:t>
            </a:r>
            <a:endParaRPr lang="en-US" sz="2400" dirty="0"/>
          </a:p>
        </p:txBody>
      </p:sp>
    </p:spTree>
    <p:extLst>
      <p:ext uri="{BB962C8B-B14F-4D97-AF65-F5344CB8AC3E}">
        <p14:creationId xmlns:p14="http://schemas.microsoft.com/office/powerpoint/2010/main" val="983502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019955"/>
          </a:xfrm>
          <a:prstGeom prst="rect">
            <a:avLst/>
          </a:prstGeom>
        </p:spPr>
      </p:pic>
      <p:sp>
        <p:nvSpPr>
          <p:cNvPr id="2" name="Title 1"/>
          <p:cNvSpPr>
            <a:spLocks noGrp="1"/>
          </p:cNvSpPr>
          <p:nvPr>
            <p:ph type="title"/>
          </p:nvPr>
        </p:nvSpPr>
        <p:spPr>
          <a:xfrm>
            <a:off x="3627120" y="1279526"/>
            <a:ext cx="4644390" cy="1325563"/>
          </a:xfrm>
        </p:spPr>
        <p:txBody>
          <a:bodyPr/>
          <a:lstStyle/>
          <a:p>
            <a:pPr algn="ctr"/>
            <a:r>
              <a:rPr lang="en-GB" b="1" dirty="0">
                <a:solidFill>
                  <a:schemeClr val="bg1"/>
                </a:solidFill>
                <a:latin typeface="+mn-lt"/>
              </a:rPr>
              <a:t>OUR RESPONSE</a:t>
            </a:r>
            <a:endParaRPr lang="en-US" dirty="0">
              <a:solidFill>
                <a:schemeClr val="bg1"/>
              </a:solidFill>
              <a:latin typeface="+mn-lt"/>
            </a:endParaRPr>
          </a:p>
        </p:txBody>
      </p:sp>
      <p:sp>
        <p:nvSpPr>
          <p:cNvPr id="3" name="Content Placeholder 2"/>
          <p:cNvSpPr>
            <a:spLocks noGrp="1"/>
          </p:cNvSpPr>
          <p:nvPr>
            <p:ph idx="1"/>
          </p:nvPr>
        </p:nvSpPr>
        <p:spPr>
          <a:xfrm>
            <a:off x="1005840" y="3078481"/>
            <a:ext cx="7082790" cy="1554480"/>
          </a:xfrm>
        </p:spPr>
        <p:txBody>
          <a:bodyPr>
            <a:noAutofit/>
          </a:bodyPr>
          <a:lstStyle/>
          <a:p>
            <a:pPr marL="0" indent="0" algn="ctr">
              <a:lnSpc>
                <a:spcPct val="100000"/>
              </a:lnSpc>
              <a:buNone/>
            </a:pPr>
            <a:r>
              <a:rPr lang="en-US" sz="3600" i="1" dirty="0" smtClean="0">
                <a:solidFill>
                  <a:srgbClr val="002060"/>
                </a:solidFill>
              </a:rPr>
              <a:t>“</a:t>
            </a:r>
            <a:r>
              <a:rPr lang="en-US" sz="3600" i="1" dirty="0">
                <a:solidFill>
                  <a:srgbClr val="002060"/>
                </a:solidFill>
              </a:rPr>
              <a:t>Let each of you look not only to his own interests, but also to the interests of others” </a:t>
            </a:r>
            <a:endParaRPr lang="en-US" sz="3600" i="1" dirty="0" smtClean="0">
              <a:solidFill>
                <a:srgbClr val="002060"/>
              </a:solidFill>
            </a:endParaRPr>
          </a:p>
          <a:p>
            <a:pPr marL="0" indent="0" algn="ctr">
              <a:lnSpc>
                <a:spcPct val="100000"/>
              </a:lnSpc>
              <a:buNone/>
            </a:pPr>
            <a:r>
              <a:rPr lang="en-US" sz="3200" i="1" dirty="0" smtClean="0">
                <a:solidFill>
                  <a:srgbClr val="002060"/>
                </a:solidFill>
              </a:rPr>
              <a:t>(</a:t>
            </a:r>
            <a:r>
              <a:rPr lang="en-US" sz="3200" dirty="0">
                <a:solidFill>
                  <a:srgbClr val="002060"/>
                </a:solidFill>
              </a:rPr>
              <a:t>Philippians 2:4).</a:t>
            </a:r>
            <a:br>
              <a:rPr lang="en-US" sz="3200" dirty="0">
                <a:solidFill>
                  <a:srgbClr val="002060"/>
                </a:solidFill>
              </a:rPr>
            </a:br>
            <a:endParaRPr lang="en-US" sz="3200" dirty="0">
              <a:solidFill>
                <a:srgbClr val="002060"/>
              </a:solidFill>
            </a:endParaRPr>
          </a:p>
        </p:txBody>
      </p:sp>
    </p:spTree>
    <p:extLst>
      <p:ext uri="{BB962C8B-B14F-4D97-AF65-F5344CB8AC3E}">
        <p14:creationId xmlns:p14="http://schemas.microsoft.com/office/powerpoint/2010/main" val="64329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7019955"/>
          </a:xfrm>
          <a:prstGeom prst="rect">
            <a:avLst/>
          </a:prstGeom>
        </p:spPr>
      </p:pic>
      <p:sp>
        <p:nvSpPr>
          <p:cNvPr id="3" name="Content Placeholder 2"/>
          <p:cNvSpPr>
            <a:spLocks noGrp="1"/>
          </p:cNvSpPr>
          <p:nvPr>
            <p:ph idx="1"/>
          </p:nvPr>
        </p:nvSpPr>
        <p:spPr>
          <a:xfrm>
            <a:off x="872490" y="2648585"/>
            <a:ext cx="7570470" cy="3081655"/>
          </a:xfrm>
        </p:spPr>
        <p:txBody>
          <a:bodyPr>
            <a:noAutofit/>
          </a:bodyPr>
          <a:lstStyle/>
          <a:p>
            <a:pPr marL="0" indent="0" algn="ctr">
              <a:lnSpc>
                <a:spcPct val="110000"/>
              </a:lnSpc>
              <a:buNone/>
            </a:pPr>
            <a:r>
              <a:rPr lang="en-US" i="1" dirty="0"/>
              <a:t>Dear God, Thank You for Your love for us. Help us to reflect this love to others as we reach out in practical ways to “bear one another’s burdens” as Galatians 6:2 instructs us. We are grateful for the invitation of Your son Jesus who tells us, “</a:t>
            </a:r>
            <a:r>
              <a:rPr lang="en-GB" dirty="0"/>
              <a:t>Come to Me, all you who </a:t>
            </a:r>
            <a:r>
              <a:rPr lang="en-GB" dirty="0" err="1"/>
              <a:t>labor</a:t>
            </a:r>
            <a:r>
              <a:rPr lang="en-GB" dirty="0"/>
              <a:t> and are heavy laden, and I will give you rest.” Amen.</a:t>
            </a:r>
            <a:r>
              <a:rPr lang="en-US" b="1" i="1" dirty="0"/>
              <a:t/>
            </a:r>
            <a:br>
              <a:rPr lang="en-US" b="1" i="1" dirty="0"/>
            </a:br>
            <a:endParaRPr lang="en-US" dirty="0"/>
          </a:p>
        </p:txBody>
      </p:sp>
      <p:sp>
        <p:nvSpPr>
          <p:cNvPr id="4" name="Title 3"/>
          <p:cNvSpPr>
            <a:spLocks noGrp="1"/>
          </p:cNvSpPr>
          <p:nvPr>
            <p:ph type="title"/>
          </p:nvPr>
        </p:nvSpPr>
        <p:spPr>
          <a:xfrm>
            <a:off x="2042160" y="1249046"/>
            <a:ext cx="7467600" cy="1325563"/>
          </a:xfrm>
        </p:spPr>
        <p:txBody>
          <a:bodyPr>
            <a:normAutofit/>
          </a:bodyPr>
          <a:lstStyle/>
          <a:p>
            <a:pPr algn="ctr"/>
            <a:r>
              <a:rPr lang="en-US" sz="4000" b="1" i="1" dirty="0">
                <a:solidFill>
                  <a:schemeClr val="bg1"/>
                </a:solidFill>
                <a:latin typeface="+mn-lt"/>
              </a:rPr>
              <a:t>Prayer of commitment</a:t>
            </a:r>
          </a:p>
        </p:txBody>
      </p:sp>
    </p:spTree>
    <p:extLst>
      <p:ext uri="{BB962C8B-B14F-4D97-AF65-F5344CB8AC3E}">
        <p14:creationId xmlns:p14="http://schemas.microsoft.com/office/powerpoint/2010/main" val="1726121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8650" y="1218566"/>
            <a:ext cx="7886700" cy="1325563"/>
          </a:xfrm>
        </p:spPr>
        <p:txBody>
          <a:bodyPr/>
          <a:lstStyle/>
          <a:p>
            <a:r>
              <a:rPr lang="en-GB" b="1" dirty="0">
                <a:solidFill>
                  <a:schemeClr val="bg1"/>
                </a:solidFill>
                <a:latin typeface="+mn-lt"/>
              </a:rPr>
              <a:t>HOW TO BEGIN</a:t>
            </a:r>
          </a:p>
        </p:txBody>
      </p:sp>
      <p:sp>
        <p:nvSpPr>
          <p:cNvPr id="3" name="Content Placeholder 2"/>
          <p:cNvSpPr>
            <a:spLocks noGrp="1"/>
          </p:cNvSpPr>
          <p:nvPr>
            <p:ph idx="1"/>
          </p:nvPr>
        </p:nvSpPr>
        <p:spPr>
          <a:xfrm>
            <a:off x="628650" y="2861945"/>
            <a:ext cx="7886700" cy="3295015"/>
          </a:xfrm>
        </p:spPr>
        <p:txBody>
          <a:bodyPr>
            <a:normAutofit/>
          </a:bodyPr>
          <a:lstStyle/>
          <a:p>
            <a:pPr marL="0" indent="0" algn="ctr">
              <a:lnSpc>
                <a:spcPct val="100000"/>
              </a:lnSpc>
              <a:buNone/>
            </a:pPr>
            <a:r>
              <a:rPr lang="en-GB" sz="3200" dirty="0"/>
              <a:t>Prior to commencing any interventions or projects to relieve women’s workloads, ensure you do adequate research, including consulting with women to ascertain their most urgent needs. </a:t>
            </a:r>
          </a:p>
        </p:txBody>
      </p:sp>
    </p:spTree>
    <p:extLst>
      <p:ext uri="{BB962C8B-B14F-4D97-AF65-F5344CB8AC3E}">
        <p14:creationId xmlns:p14="http://schemas.microsoft.com/office/powerpoint/2010/main" val="129501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55370" y="1249046"/>
            <a:ext cx="7886700" cy="1325563"/>
          </a:xfrm>
        </p:spPr>
        <p:txBody>
          <a:bodyPr/>
          <a:lstStyle/>
          <a:p>
            <a:r>
              <a:rPr lang="en-GB" b="1" dirty="0">
                <a:solidFill>
                  <a:schemeClr val="bg1"/>
                </a:solidFill>
                <a:latin typeface="+mn-lt"/>
              </a:rPr>
              <a:t>THE BENEFITS</a:t>
            </a:r>
          </a:p>
        </p:txBody>
      </p:sp>
      <p:sp>
        <p:nvSpPr>
          <p:cNvPr id="3" name="Content Placeholder 2"/>
          <p:cNvSpPr>
            <a:spLocks noGrp="1"/>
          </p:cNvSpPr>
          <p:nvPr>
            <p:ph idx="1"/>
          </p:nvPr>
        </p:nvSpPr>
        <p:spPr>
          <a:xfrm>
            <a:off x="1085850" y="2953385"/>
            <a:ext cx="7174230" cy="2167255"/>
          </a:xfrm>
        </p:spPr>
        <p:txBody>
          <a:bodyPr>
            <a:noAutofit/>
          </a:bodyPr>
          <a:lstStyle/>
          <a:p>
            <a:pPr marL="0" indent="0" algn="ctr">
              <a:buNone/>
            </a:pPr>
            <a:r>
              <a:rPr lang="en-GB" sz="3200" dirty="0"/>
              <a:t>A good work-life balance enhances the </a:t>
            </a:r>
            <a:r>
              <a:rPr lang="en-GB" sz="3200" dirty="0" err="1"/>
              <a:t>wholistic</a:t>
            </a:r>
            <a:r>
              <a:rPr lang="en-GB" sz="3200" dirty="0"/>
              <a:t> well being of women and enables them to be more productive in every aspect of their lives.</a:t>
            </a:r>
            <a:endParaRPr lang="en-US" sz="3200" dirty="0"/>
          </a:p>
        </p:txBody>
      </p:sp>
    </p:spTree>
    <p:extLst>
      <p:ext uri="{BB962C8B-B14F-4D97-AF65-F5344CB8AC3E}">
        <p14:creationId xmlns:p14="http://schemas.microsoft.com/office/powerpoint/2010/main" val="754298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8650" y="1157606"/>
            <a:ext cx="7886700" cy="1325563"/>
          </a:xfrm>
        </p:spPr>
        <p:txBody>
          <a:bodyPr/>
          <a:lstStyle/>
          <a:p>
            <a:r>
              <a:rPr lang="en-GB" b="1" dirty="0">
                <a:solidFill>
                  <a:schemeClr val="bg1"/>
                </a:solidFill>
                <a:latin typeface="+mn-lt"/>
              </a:rPr>
              <a:t>MINISTRY RESOURCES</a:t>
            </a:r>
          </a:p>
        </p:txBody>
      </p:sp>
      <p:sp>
        <p:nvSpPr>
          <p:cNvPr id="3" name="Content Placeholder 2"/>
          <p:cNvSpPr>
            <a:spLocks noGrp="1"/>
          </p:cNvSpPr>
          <p:nvPr>
            <p:ph idx="1"/>
          </p:nvPr>
        </p:nvSpPr>
        <p:spPr>
          <a:xfrm>
            <a:off x="567690" y="2343785"/>
            <a:ext cx="7886700" cy="4351338"/>
          </a:xfrm>
        </p:spPr>
        <p:txBody>
          <a:bodyPr/>
          <a:lstStyle/>
          <a:p>
            <a:pPr>
              <a:lnSpc>
                <a:spcPct val="100000"/>
              </a:lnSpc>
            </a:pPr>
            <a:r>
              <a:rPr lang="en-GB" dirty="0"/>
              <a:t>Emotional resilience workshops</a:t>
            </a:r>
            <a:endParaRPr lang="en-US" dirty="0"/>
          </a:p>
          <a:p>
            <a:pPr>
              <a:lnSpc>
                <a:spcPct val="100000"/>
              </a:lnSpc>
            </a:pPr>
            <a:r>
              <a:rPr lang="en-GB" dirty="0"/>
              <a:t>Health seminars on coping with fatigue, looking after yourself, and wellness tips</a:t>
            </a:r>
            <a:endParaRPr lang="en-US" dirty="0"/>
          </a:p>
          <a:p>
            <a:pPr>
              <a:lnSpc>
                <a:spcPct val="100000"/>
              </a:lnSpc>
            </a:pPr>
            <a:r>
              <a:rPr lang="en-GB" dirty="0"/>
              <a:t>Life-balance seminars</a:t>
            </a:r>
            <a:endParaRPr lang="en-US" dirty="0"/>
          </a:p>
          <a:p>
            <a:pPr>
              <a:lnSpc>
                <a:spcPct val="100000"/>
              </a:lnSpc>
            </a:pPr>
            <a:r>
              <a:rPr lang="en-GB" dirty="0"/>
              <a:t>Seminars for working mothers</a:t>
            </a:r>
            <a:endParaRPr lang="en-US" dirty="0"/>
          </a:p>
          <a:p>
            <a:pPr>
              <a:lnSpc>
                <a:spcPct val="100000"/>
              </a:lnSpc>
            </a:pPr>
            <a:r>
              <a:rPr lang="en-GB" dirty="0"/>
              <a:t>Seminars on how to meet your own needs</a:t>
            </a:r>
            <a:endParaRPr lang="en-US" dirty="0"/>
          </a:p>
          <a:p>
            <a:pPr>
              <a:lnSpc>
                <a:spcPct val="100000"/>
              </a:lnSpc>
            </a:pPr>
            <a:r>
              <a:rPr lang="en-GB" dirty="0"/>
              <a:t>Seminars on how to simplify and organize household tasks</a:t>
            </a:r>
            <a:endParaRPr lang="en-US" dirty="0"/>
          </a:p>
        </p:txBody>
      </p:sp>
    </p:spTree>
    <p:extLst>
      <p:ext uri="{BB962C8B-B14F-4D97-AF65-F5344CB8AC3E}">
        <p14:creationId xmlns:p14="http://schemas.microsoft.com/office/powerpoint/2010/main" val="9741978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1148</Words>
  <Application>Microsoft Macintosh PowerPoint</Application>
  <PresentationFormat>On-screen Show (4:3)</PresentationFormat>
  <Paragraphs>91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Arial</vt:lpstr>
      <vt:lpstr>Office Theme</vt:lpstr>
      <vt:lpstr>WOMAN’S WORKLOAD </vt:lpstr>
      <vt:lpstr>THE CHALLENGE</vt:lpstr>
      <vt:lpstr>PowerPoint Presentation</vt:lpstr>
      <vt:lpstr>GOD’S REQUEST</vt:lpstr>
      <vt:lpstr>OUR RESPONSE</vt:lpstr>
      <vt:lpstr>Prayer of commitment</vt:lpstr>
      <vt:lpstr>HOW TO BEGIN</vt:lpstr>
      <vt:lpstr>THE BENEFITS</vt:lpstr>
      <vt:lpstr>MINISTRY 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WOMAN’S WORKLOAD </dc:title>
  <dc:creator>Arrais, Raquel</dc:creator>
  <cp:lastModifiedBy>Arrais, Raquel</cp:lastModifiedBy>
  <cp:revision>5</cp:revision>
  <dcterms:created xsi:type="dcterms:W3CDTF">2016-03-03T17:29:36Z</dcterms:created>
  <dcterms:modified xsi:type="dcterms:W3CDTF">2016-03-03T19:19:07Z</dcterms:modified>
</cp:coreProperties>
</file>